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0711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C99B47"/>
          </a:solidFill>
          <a:ln w="12700">
            <a:solidFill>
              <a:srgbClr val="C99B4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50" kern="0" dirty="0">
                <a:solidFill>
                  <a:srgbClr val="A7B2C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HARSHIT SHARMA MUSIC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7909560" y="6446520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A7B2C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harshitsharmamusic.com  •  @harshitsharmamusic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2560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E7D91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2560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E7D91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inematic_interior_stage_scene_a_luxurious_batch_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11F">
              <a:alpha val="65000"/>
            </a:srgbClr>
          </a:solidFill>
          <a:ln w="12700">
            <a:solidFill>
              <a:srgbClr val="07111F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6217920" cy="6858000"/>
          </a:xfrm>
          <a:prstGeom prst="rect">
            <a:avLst/>
          </a:prstGeom>
          <a:solidFill>
            <a:srgbClr val="07111F">
              <a:alpha val="92000"/>
            </a:srgbClr>
          </a:solidFill>
          <a:ln w="12700">
            <a:solidFill>
              <a:srgbClr val="07111F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1051560"/>
            <a:ext cx="5394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spc="30" kern="0" dirty="0">
                <a:solidFill>
                  <a:srgbClr val="F7F5F0"/>
                </a:solidFill>
              </a:rPr>
              <a:t>HARSHIT SHARMA</a:t>
            </a:r>
            <a:endParaRPr lang="en-US" sz="3400" dirty="0"/>
          </a:p>
        </p:txBody>
      </p:sp>
      <p:sp>
        <p:nvSpPr>
          <p:cNvPr id="6" name="Text 3"/>
          <p:cNvSpPr/>
          <p:nvPr/>
        </p:nvSpPr>
        <p:spPr>
          <a:xfrm>
            <a:off x="694944" y="1847088"/>
            <a:ext cx="4937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20" kern="0" dirty="0">
                <a:solidFill>
                  <a:srgbClr val="C99B47"/>
                </a:solidFill>
              </a:rPr>
              <a:t>LIVE SINGER  •  PERFORMER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94944" y="2487168"/>
            <a:ext cx="44805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E8ECF2"/>
                </a:solidFill>
              </a:rPr>
              <a:t>Live music crafted for weddings, corporate events, private celebrations, luxury hospitality and destination experiences.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694944" y="3794760"/>
            <a:ext cx="1097280" cy="0"/>
          </a:xfrm>
          <a:prstGeom prst="line">
            <a:avLst/>
          </a:prstGeom>
          <a:noFill/>
          <a:ln w="25400">
            <a:solidFill>
              <a:srgbClr val="C99B4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94944" y="3986784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70" kern="0" dirty="0">
                <a:solidFill>
                  <a:srgbClr val="F7F5F0"/>
                </a:solidFill>
              </a:rPr>
              <a:t>INDIA  •  INTERNATIONAL</a:t>
            </a:r>
            <a:endParaRPr lang="en-US" sz="950" dirty="0"/>
          </a:p>
        </p:txBody>
      </p:sp>
      <p:sp>
        <p:nvSpPr>
          <p:cNvPr id="10" name="Text 7"/>
          <p:cNvSpPr/>
          <p:nvPr/>
        </p:nvSpPr>
        <p:spPr>
          <a:xfrm>
            <a:off x="694944" y="5138928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7B2C3"/>
                </a:solidFill>
              </a:rPr>
              <a:t>Artist Profile 2026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694944" y="562356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8C98D"/>
                </a:solidFill>
              </a:rPr>
              <a:t>harshitsharmamusic.com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40" kern="0" dirty="0">
                <a:solidFill>
                  <a:srgbClr val="C99B47"/>
                </a:solidFill>
              </a:rPr>
              <a:t>THE ARTIST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94360" y="749808"/>
            <a:ext cx="10881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7F5F0"/>
                </a:solidFill>
              </a:rPr>
              <a:t>Music that feels personal. Presence that feels premium.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94360" y="1344168"/>
            <a:ext cx="10515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A7B2C3"/>
                </a:solidFill>
              </a:rPr>
              <a:t>A versatile live format designed around the mood, venue and audience.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94360" y="2011680"/>
            <a:ext cx="5394960" cy="3886200"/>
          </a:xfrm>
          <a:prstGeom prst="roundRect">
            <a:avLst>
              <a:gd name="adj" fmla="val 1882"/>
            </a:avLst>
          </a:prstGeom>
          <a:solidFill>
            <a:srgbClr val="13243A"/>
          </a:solidFill>
          <a:ln w="12700">
            <a:solidFill>
              <a:srgbClr val="2736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2487168"/>
            <a:ext cx="4389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7F5F0"/>
                </a:solidFill>
              </a:rPr>
              <a:t>HARSHIT SHARMA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914400" y="3017520"/>
            <a:ext cx="4389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E8ECF2"/>
                </a:solidFill>
              </a:rPr>
              <a:t>Professional singer &amp; live performer based in Jaipur, available for events across India and internationally.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14400" y="4297680"/>
            <a:ext cx="4160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E8C98D"/>
                </a:solidFill>
              </a:rPr>
              <a:t>Warm vocals. Audience connection. Flexible line-ups. A polished, planner-friendly approach.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6537960" y="246888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E8C98D"/>
                </a:solidFill>
              </a:rPr>
              <a:t>01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446520" y="299923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A7B2C3"/>
                </a:solidFill>
              </a:rPr>
              <a:t>ARTIST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8321040" y="246888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E8C98D"/>
                </a:solidFill>
              </a:rPr>
              <a:t>05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8229600" y="299923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A7B2C3"/>
                </a:solidFill>
              </a:rPr>
              <a:t>CORE FORMATS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10104120" y="246888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E8C98D"/>
                </a:solidFill>
              </a:rPr>
              <a:t>∞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0012680" y="299923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A7B2C3"/>
                </a:solidFill>
              </a:rPr>
              <a:t>EVENT STYLES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6400800" y="3794760"/>
            <a:ext cx="5074920" cy="1828800"/>
          </a:xfrm>
          <a:prstGeom prst="roundRect">
            <a:avLst>
              <a:gd name="adj" fmla="val 4000"/>
            </a:avLst>
          </a:prstGeom>
          <a:solidFill>
            <a:srgbClr val="101E31">
              <a:alpha val="97000"/>
            </a:srgbClr>
          </a:solidFill>
          <a:ln w="12700">
            <a:solidFill>
              <a:srgbClr val="27364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01968" y="3959352"/>
            <a:ext cx="46725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40" kern="0" dirty="0">
                <a:solidFill>
                  <a:srgbClr val="C99B47"/>
                </a:solidFill>
              </a:rPr>
              <a:t>POSITIONING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6601968" y="4270248"/>
            <a:ext cx="46725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7F5F0"/>
                </a:solidFill>
              </a:rPr>
              <a:t>Built around the room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601968" y="4690872"/>
            <a:ext cx="4672584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A7B2C3"/>
                </a:solidFill>
              </a:rPr>
              <a:t>From an intimate acoustic setting to a full-band celebration, the experience can scale to suit the event without losing musical identity.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2560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E7D91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40" kern="0" dirty="0">
                <a:solidFill>
                  <a:srgbClr val="C99B47"/>
                </a:solidFill>
              </a:rPr>
              <a:t>WHERE IT FITS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94360" y="749808"/>
            <a:ext cx="10881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7F5F0"/>
                </a:solidFill>
              </a:rPr>
              <a:t>Made for moments that matter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94360" y="1344168"/>
            <a:ext cx="10515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A7B2C3"/>
                </a:solidFill>
              </a:rPr>
              <a:t>Live music for celebrations, hospitality and brand-led experiences.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94360" y="2011680"/>
            <a:ext cx="3429000" cy="1536192"/>
          </a:xfrm>
          <a:prstGeom prst="roundRect">
            <a:avLst>
              <a:gd name="adj" fmla="val 4762"/>
            </a:avLst>
          </a:prstGeom>
          <a:solidFill>
            <a:srgbClr val="101E31">
              <a:alpha val="97000"/>
            </a:srgbClr>
          </a:solidFill>
          <a:ln w="12700">
            <a:solidFill>
              <a:srgbClr val="2736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95528" y="2176272"/>
            <a:ext cx="30266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40" kern="0" dirty="0">
                <a:solidFill>
                  <a:srgbClr val="C99B47"/>
                </a:solidFill>
              </a:rPr>
              <a:t>01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795528" y="2487168"/>
            <a:ext cx="30266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7F5F0"/>
                </a:solidFill>
              </a:rPr>
              <a:t>WEDDINGS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95528" y="2907792"/>
            <a:ext cx="302666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A7B2C3"/>
                </a:solidFill>
              </a:rPr>
              <a:t>Sangeet • Cocktail • Reception • Destination celebrations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416552" y="2011680"/>
            <a:ext cx="3429000" cy="1536192"/>
          </a:xfrm>
          <a:prstGeom prst="roundRect">
            <a:avLst>
              <a:gd name="adj" fmla="val 4762"/>
            </a:avLst>
          </a:prstGeom>
          <a:solidFill>
            <a:srgbClr val="101E31">
              <a:alpha val="97000"/>
            </a:srgbClr>
          </a:solidFill>
          <a:ln w="12700">
            <a:solidFill>
              <a:srgbClr val="27364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617720" y="2176272"/>
            <a:ext cx="30266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40" kern="0" dirty="0">
                <a:solidFill>
                  <a:srgbClr val="C99B47"/>
                </a:solidFill>
              </a:rPr>
              <a:t>02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4617720" y="2487168"/>
            <a:ext cx="30266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7F5F0"/>
                </a:solidFill>
              </a:rPr>
              <a:t>CORPORATE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617720" y="2907792"/>
            <a:ext cx="302666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A7B2C3"/>
                </a:solidFill>
              </a:rPr>
              <a:t>Annual events • Awards • Conferences • Team celebrations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8238744" y="2011680"/>
            <a:ext cx="3429000" cy="1536192"/>
          </a:xfrm>
          <a:prstGeom prst="roundRect">
            <a:avLst>
              <a:gd name="adj" fmla="val 4762"/>
            </a:avLst>
          </a:prstGeom>
          <a:solidFill>
            <a:srgbClr val="101E31">
              <a:alpha val="97000"/>
            </a:srgbClr>
          </a:solidFill>
          <a:ln w="12700">
            <a:solidFill>
              <a:srgbClr val="27364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439912" y="2176272"/>
            <a:ext cx="30266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40" kern="0" dirty="0">
                <a:solidFill>
                  <a:srgbClr val="C99B47"/>
                </a:solidFill>
              </a:rPr>
              <a:t>03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8439912" y="2487168"/>
            <a:ext cx="30266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7F5F0"/>
                </a:solidFill>
              </a:rPr>
              <a:t>HOSPITALITY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439912" y="2907792"/>
            <a:ext cx="302666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A7B2C3"/>
                </a:solidFill>
              </a:rPr>
              <a:t>Hotels • Resorts • Lounges • Luxury dinners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594360" y="3886200"/>
            <a:ext cx="3429000" cy="1536192"/>
          </a:xfrm>
          <a:prstGeom prst="roundRect">
            <a:avLst>
              <a:gd name="adj" fmla="val 4762"/>
            </a:avLst>
          </a:prstGeom>
          <a:solidFill>
            <a:srgbClr val="101E31">
              <a:alpha val="97000"/>
            </a:srgbClr>
          </a:solidFill>
          <a:ln w="12700">
            <a:solidFill>
              <a:srgbClr val="27364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95528" y="4050792"/>
            <a:ext cx="30266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40" kern="0" dirty="0">
                <a:solidFill>
                  <a:srgbClr val="C99B47"/>
                </a:solidFill>
              </a:rPr>
              <a:t>04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795528" y="4361688"/>
            <a:ext cx="30266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7F5F0"/>
                </a:solidFill>
              </a:rPr>
              <a:t>PRIVATE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95528" y="4782312"/>
            <a:ext cx="302666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A7B2C3"/>
                </a:solidFill>
              </a:rPr>
              <a:t>Birthdays • Anniversaries • House celebrations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416552" y="3886200"/>
            <a:ext cx="3429000" cy="1536192"/>
          </a:xfrm>
          <a:prstGeom prst="roundRect">
            <a:avLst>
              <a:gd name="adj" fmla="val 4762"/>
            </a:avLst>
          </a:prstGeom>
          <a:solidFill>
            <a:srgbClr val="101E31">
              <a:alpha val="97000"/>
            </a:srgbClr>
          </a:solidFill>
          <a:ln w="12700">
            <a:solidFill>
              <a:srgbClr val="27364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617720" y="4050792"/>
            <a:ext cx="30266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40" kern="0" dirty="0">
                <a:solidFill>
                  <a:srgbClr val="C99B47"/>
                </a:solidFill>
              </a:rPr>
              <a:t>05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4617720" y="4361688"/>
            <a:ext cx="30266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7F5F0"/>
                </a:solidFill>
              </a:rPr>
              <a:t>BRAND EVENTS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617720" y="4782312"/>
            <a:ext cx="302666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A7B2C3"/>
                </a:solidFill>
              </a:rPr>
              <a:t>Launches • Galas • Curated guest experiences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8238744" y="3886200"/>
            <a:ext cx="3429000" cy="1536192"/>
          </a:xfrm>
          <a:prstGeom prst="roundRect">
            <a:avLst>
              <a:gd name="adj" fmla="val 4762"/>
            </a:avLst>
          </a:prstGeom>
          <a:solidFill>
            <a:srgbClr val="101E31">
              <a:alpha val="97000"/>
            </a:srgbClr>
          </a:solidFill>
          <a:ln w="12700">
            <a:solidFill>
              <a:srgbClr val="27364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439912" y="4050792"/>
            <a:ext cx="30266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40" kern="0" dirty="0">
                <a:solidFill>
                  <a:srgbClr val="C99B47"/>
                </a:solidFill>
              </a:rPr>
              <a:t>06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8439912" y="4361688"/>
            <a:ext cx="30266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7F5F0"/>
                </a:solidFill>
              </a:rPr>
              <a:t>DESTINATION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8439912" y="4782312"/>
            <a:ext cx="302666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A7B2C3"/>
                </a:solidFill>
              </a:rPr>
              <a:t>India &amp; international event bookings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2560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E7D91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luxurious_outdoor_wedding_recep_batch_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11F">
              <a:alpha val="75000"/>
            </a:srgbClr>
          </a:solidFill>
          <a:ln w="12700">
            <a:solidFill>
              <a:srgbClr val="07111F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5394960" cy="6858000"/>
          </a:xfrm>
          <a:prstGeom prst="rect">
            <a:avLst/>
          </a:prstGeom>
          <a:solidFill>
            <a:srgbClr val="07111F">
              <a:alpha val="88000"/>
            </a:srgbClr>
          </a:solidFill>
          <a:ln w="12700">
            <a:solidFill>
              <a:srgbClr val="07111F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85800" y="777240"/>
            <a:ext cx="4389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F7F5F0"/>
                </a:solidFill>
              </a:rPr>
              <a:t>WEDDINGS &amp;</a:t>
            </a:r>
            <a:endParaRPr lang="en-US" sz="2900" dirty="0"/>
          </a:p>
          <a:p>
            <a:pPr indent="0" marL="0">
              <a:buNone/>
            </a:pPr>
            <a:r>
              <a:rPr lang="en-US" sz="2900" b="1" dirty="0">
                <a:solidFill>
                  <a:srgbClr val="F7F5F0"/>
                </a:solidFill>
              </a:rPr>
              <a:t>DESTINATION EVENTS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94944" y="2377440"/>
            <a:ext cx="3886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E8C98D"/>
                </a:solidFill>
              </a:rPr>
              <a:t>From the first toast to the final sing-along.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13232" y="3337560"/>
            <a:ext cx="3840480" cy="1828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r>
              <a:rPr lang="en-US" sz="1250" dirty="0">
                <a:solidFill>
                  <a:srgbClr val="E8ECF2"/>
                </a:solidFill>
              </a:rPr>
              <a:t>Cocktail ambience</a:t>
            </a:r>
            <a:endParaRPr lang="en-US" sz="1250" dirty="0"/>
          </a:p>
          <a:p>
            <a:r>
              <a:rPr lang="en-US" sz="1250" dirty="0">
                <a:solidFill>
                  <a:srgbClr val="E8ECF2"/>
                </a:solidFill>
              </a:rPr>
              <a:t>Sangeet energy</a:t>
            </a:r>
            <a:endParaRPr lang="en-US" sz="1250" dirty="0"/>
          </a:p>
          <a:p>
            <a:r>
              <a:rPr lang="en-US" sz="1250" dirty="0">
                <a:solidFill>
                  <a:srgbClr val="E8ECF2"/>
                </a:solidFill>
              </a:rPr>
              <a:t>Reception sing-alongs</a:t>
            </a:r>
            <a:endParaRPr lang="en-US" sz="1250" dirty="0"/>
          </a:p>
          <a:p>
            <a:r>
              <a:rPr lang="en-US" sz="1250" dirty="0">
                <a:solidFill>
                  <a:srgbClr val="E8ECF2"/>
                </a:solidFill>
              </a:rPr>
              <a:t>Elegant dinner sets</a:t>
            </a:r>
            <a:endParaRPr lang="en-US" sz="1250" dirty="0"/>
          </a:p>
          <a:p>
            <a:r>
              <a:rPr lang="en-US" sz="1250" dirty="0">
                <a:solidFill>
                  <a:srgbClr val="E8ECF2"/>
                </a:solidFill>
              </a:rPr>
              <a:t>Destination celebrations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713232" y="576072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80" kern="0" dirty="0">
                <a:solidFill>
                  <a:srgbClr val="C99B47"/>
                </a:solidFill>
              </a:rPr>
              <a:t>CURATED • FLEXIBLE • MEMORABLE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40" kern="0" dirty="0">
                <a:solidFill>
                  <a:srgbClr val="C99B47"/>
                </a:solidFill>
              </a:rPr>
              <a:t>PERFORMANCE FORMATS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94360" y="749808"/>
            <a:ext cx="10881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7F5F0"/>
                </a:solidFill>
              </a:rPr>
              <a:t>One artist. Multiple ways to experience the music.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94360" y="1344168"/>
            <a:ext cx="10515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A7B2C3"/>
                </a:solidFill>
              </a:rPr>
              <a:t>Choose the scale that fits the venue, audience and production.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40080" y="2029968"/>
            <a:ext cx="10881360" cy="713232"/>
          </a:xfrm>
          <a:prstGeom prst="roundRect">
            <a:avLst>
              <a:gd name="adj" fmla="val 6410"/>
            </a:avLst>
          </a:prstGeom>
          <a:solidFill>
            <a:srgbClr val="101E31"/>
          </a:solidFill>
          <a:ln w="10160">
            <a:solidFill>
              <a:srgbClr val="2736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2194560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8C98D"/>
                </a:solidFill>
              </a:rPr>
              <a:t>SOLO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057400" y="2194560"/>
            <a:ext cx="5074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b="1" dirty="0">
                <a:solidFill>
                  <a:srgbClr val="F7F5F0"/>
                </a:solidFill>
              </a:rPr>
              <a:t>Singer + Guitar</a:t>
            </a:r>
            <a:endParaRPr lang="en-US" sz="1220" dirty="0"/>
          </a:p>
        </p:txBody>
      </p:sp>
      <p:sp>
        <p:nvSpPr>
          <p:cNvPr id="8" name="Text 6"/>
          <p:cNvSpPr/>
          <p:nvPr/>
        </p:nvSpPr>
        <p:spPr>
          <a:xfrm>
            <a:off x="7543800" y="2194560"/>
            <a:ext cx="3611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40" dirty="0">
                <a:solidFill>
                  <a:srgbClr val="A7B2C3"/>
                </a:solidFill>
              </a:rPr>
              <a:t>Intimate • Elegant • Acoustic</a:t>
            </a:r>
            <a:endParaRPr lang="en-US" sz="1040" dirty="0"/>
          </a:p>
        </p:txBody>
      </p:sp>
      <p:sp>
        <p:nvSpPr>
          <p:cNvPr id="9" name="Shape 7"/>
          <p:cNvSpPr/>
          <p:nvPr/>
        </p:nvSpPr>
        <p:spPr>
          <a:xfrm>
            <a:off x="640080" y="2971800"/>
            <a:ext cx="10881360" cy="713232"/>
          </a:xfrm>
          <a:prstGeom prst="roundRect">
            <a:avLst>
              <a:gd name="adj" fmla="val 6410"/>
            </a:avLst>
          </a:prstGeom>
          <a:solidFill>
            <a:srgbClr val="13243A"/>
          </a:solidFill>
          <a:ln w="10160">
            <a:solidFill>
              <a:srgbClr val="27364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3136392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8C98D"/>
                </a:solidFill>
              </a:rPr>
              <a:t>DUO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057400" y="3136392"/>
            <a:ext cx="5074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b="1" dirty="0">
                <a:solidFill>
                  <a:srgbClr val="F7F5F0"/>
                </a:solidFill>
              </a:rPr>
              <a:t>Singer + Guitar + Drummer</a:t>
            </a:r>
            <a:endParaRPr lang="en-US" sz="1220" dirty="0"/>
          </a:p>
        </p:txBody>
      </p:sp>
      <p:sp>
        <p:nvSpPr>
          <p:cNvPr id="12" name="Text 10"/>
          <p:cNvSpPr/>
          <p:nvPr/>
        </p:nvSpPr>
        <p:spPr>
          <a:xfrm>
            <a:off x="7543800" y="3136392"/>
            <a:ext cx="3611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40" dirty="0">
                <a:solidFill>
                  <a:srgbClr val="A7B2C3"/>
                </a:solidFill>
              </a:rPr>
              <a:t>Compact • Rhythmic • Engaging</a:t>
            </a:r>
            <a:endParaRPr lang="en-US" sz="1040" dirty="0"/>
          </a:p>
        </p:txBody>
      </p:sp>
      <p:sp>
        <p:nvSpPr>
          <p:cNvPr id="13" name="Shape 11"/>
          <p:cNvSpPr/>
          <p:nvPr/>
        </p:nvSpPr>
        <p:spPr>
          <a:xfrm>
            <a:off x="640080" y="3913632"/>
            <a:ext cx="10881360" cy="713232"/>
          </a:xfrm>
          <a:prstGeom prst="roundRect">
            <a:avLst>
              <a:gd name="adj" fmla="val 6410"/>
            </a:avLst>
          </a:prstGeom>
          <a:solidFill>
            <a:srgbClr val="101E31"/>
          </a:solidFill>
          <a:ln w="10160">
            <a:solidFill>
              <a:srgbClr val="27364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68680" y="4078224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8C98D"/>
                </a:solidFill>
              </a:rPr>
              <a:t>TRIO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2057400" y="4078224"/>
            <a:ext cx="5074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b="1" dirty="0">
                <a:solidFill>
                  <a:srgbClr val="F7F5F0"/>
                </a:solidFill>
              </a:rPr>
              <a:t>Singer + Guitar + Drummer + Keys</a:t>
            </a:r>
            <a:endParaRPr lang="en-US" sz="1220" dirty="0"/>
          </a:p>
        </p:txBody>
      </p:sp>
      <p:sp>
        <p:nvSpPr>
          <p:cNvPr id="16" name="Text 14"/>
          <p:cNvSpPr/>
          <p:nvPr/>
        </p:nvSpPr>
        <p:spPr>
          <a:xfrm>
            <a:off x="7543800" y="4078224"/>
            <a:ext cx="3611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40" dirty="0">
                <a:solidFill>
                  <a:srgbClr val="A7B2C3"/>
                </a:solidFill>
              </a:rPr>
              <a:t>Fuller • Dynamic • Versatile</a:t>
            </a:r>
            <a:endParaRPr lang="en-US" sz="1040" dirty="0"/>
          </a:p>
        </p:txBody>
      </p:sp>
      <p:sp>
        <p:nvSpPr>
          <p:cNvPr id="17" name="Shape 15"/>
          <p:cNvSpPr/>
          <p:nvPr/>
        </p:nvSpPr>
        <p:spPr>
          <a:xfrm>
            <a:off x="640080" y="4855464"/>
            <a:ext cx="10881360" cy="713232"/>
          </a:xfrm>
          <a:prstGeom prst="roundRect">
            <a:avLst>
              <a:gd name="adj" fmla="val 6410"/>
            </a:avLst>
          </a:prstGeom>
          <a:solidFill>
            <a:srgbClr val="13243A"/>
          </a:solidFill>
          <a:ln w="10160">
            <a:solidFill>
              <a:srgbClr val="27364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68680" y="5020056"/>
            <a:ext cx="1143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8C98D"/>
                </a:solidFill>
              </a:rPr>
              <a:t>4-PIECE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057400" y="5020056"/>
            <a:ext cx="5074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b="1" dirty="0">
                <a:solidFill>
                  <a:srgbClr val="F7F5F0"/>
                </a:solidFill>
              </a:rPr>
              <a:t>Singer + Guitarist + Drummer + Keyboardist</a:t>
            </a:r>
            <a:endParaRPr lang="en-US" sz="1220" dirty="0"/>
          </a:p>
        </p:txBody>
      </p:sp>
      <p:sp>
        <p:nvSpPr>
          <p:cNvPr id="20" name="Text 18"/>
          <p:cNvSpPr/>
          <p:nvPr/>
        </p:nvSpPr>
        <p:spPr>
          <a:xfrm>
            <a:off x="7543800" y="5020056"/>
            <a:ext cx="3611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40" dirty="0">
                <a:solidFill>
                  <a:srgbClr val="A7B2C3"/>
                </a:solidFill>
              </a:rPr>
              <a:t>High-energy • Stage-ready • Premium</a:t>
            </a:r>
            <a:endParaRPr lang="en-US" sz="1040" dirty="0"/>
          </a:p>
        </p:txBody>
      </p:sp>
      <p:sp>
        <p:nvSpPr>
          <p:cNvPr id="21" name="Text 19"/>
          <p:cNvSpPr/>
          <p:nvPr/>
        </p:nvSpPr>
        <p:spPr>
          <a:xfrm>
            <a:off x="685800" y="5870448"/>
            <a:ext cx="8138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A7B2C3"/>
                </a:solidFill>
              </a:rPr>
              <a:t>Custom line-ups can be planned around the event brief and production requirements.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2560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E7D91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40" kern="0" dirty="0">
                <a:solidFill>
                  <a:srgbClr val="C99B47"/>
                </a:solidFill>
              </a:rPr>
              <a:t>SOUND &amp; REPERTOIRE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94360" y="749808"/>
            <a:ext cx="10881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7F5F0"/>
                </a:solidFill>
              </a:rPr>
              <a:t>Familiar songs. Fresh live energy.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94360" y="1344168"/>
            <a:ext cx="10515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A7B2C3"/>
                </a:solidFill>
              </a:rPr>
              <a:t>A set can move from warm background ambience to a room-wide sing-along.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2029968"/>
            <a:ext cx="5212080" cy="713232"/>
          </a:xfrm>
          <a:prstGeom prst="roundRect">
            <a:avLst>
              <a:gd name="adj" fmla="val 10256"/>
            </a:avLst>
          </a:prstGeom>
          <a:solidFill>
            <a:srgbClr val="13243A"/>
          </a:solidFill>
          <a:ln w="12700">
            <a:solidFill>
              <a:srgbClr val="27364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86968" y="2231136"/>
            <a:ext cx="292608" cy="292608"/>
          </a:xfrm>
          <a:prstGeom prst="ellipse">
            <a:avLst/>
          </a:prstGeom>
          <a:solidFill>
            <a:srgbClr val="C99B47"/>
          </a:solidFill>
          <a:ln w="12700">
            <a:solidFill>
              <a:srgbClr val="C99B4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44168" y="2212848"/>
            <a:ext cx="4160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20" b="1" dirty="0">
                <a:solidFill>
                  <a:srgbClr val="F7F5F0"/>
                </a:solidFill>
              </a:rPr>
              <a:t>Bollywood favourites</a:t>
            </a:r>
            <a:endParaRPr lang="en-US" sz="1220" dirty="0"/>
          </a:p>
        </p:txBody>
      </p:sp>
      <p:sp>
        <p:nvSpPr>
          <p:cNvPr id="8" name="Shape 6"/>
          <p:cNvSpPr/>
          <p:nvPr/>
        </p:nvSpPr>
        <p:spPr>
          <a:xfrm>
            <a:off x="6309360" y="2029968"/>
            <a:ext cx="5212080" cy="713232"/>
          </a:xfrm>
          <a:prstGeom prst="roundRect">
            <a:avLst>
              <a:gd name="adj" fmla="val 10256"/>
            </a:avLst>
          </a:prstGeom>
          <a:solidFill>
            <a:srgbClr val="13243A"/>
          </a:solidFill>
          <a:ln w="12700">
            <a:solidFill>
              <a:srgbClr val="27364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510528" y="2231136"/>
            <a:ext cx="292608" cy="292608"/>
          </a:xfrm>
          <a:prstGeom prst="ellipse">
            <a:avLst/>
          </a:prstGeom>
          <a:solidFill>
            <a:srgbClr val="C99B47"/>
          </a:solidFill>
          <a:ln w="12700">
            <a:solidFill>
              <a:srgbClr val="C99B4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967728" y="2212848"/>
            <a:ext cx="4160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20" b="1" dirty="0">
                <a:solidFill>
                  <a:srgbClr val="F7F5F0"/>
                </a:solidFill>
              </a:rPr>
              <a:t>Retro classics</a:t>
            </a:r>
            <a:endParaRPr lang="en-US" sz="1220" dirty="0"/>
          </a:p>
        </p:txBody>
      </p:sp>
      <p:sp>
        <p:nvSpPr>
          <p:cNvPr id="11" name="Shape 9"/>
          <p:cNvSpPr/>
          <p:nvPr/>
        </p:nvSpPr>
        <p:spPr>
          <a:xfrm>
            <a:off x="685800" y="3054096"/>
            <a:ext cx="5212080" cy="713232"/>
          </a:xfrm>
          <a:prstGeom prst="roundRect">
            <a:avLst>
              <a:gd name="adj" fmla="val 10256"/>
            </a:avLst>
          </a:prstGeom>
          <a:solidFill>
            <a:srgbClr val="13243A"/>
          </a:solidFill>
          <a:ln w="12700">
            <a:solidFill>
              <a:srgbClr val="27364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86968" y="3255264"/>
            <a:ext cx="292608" cy="292608"/>
          </a:xfrm>
          <a:prstGeom prst="ellipse">
            <a:avLst/>
          </a:prstGeom>
          <a:solidFill>
            <a:srgbClr val="C99B47"/>
          </a:solidFill>
          <a:ln w="12700">
            <a:solidFill>
              <a:srgbClr val="C99B4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344168" y="3236976"/>
            <a:ext cx="4160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20" b="1" dirty="0">
                <a:solidFill>
                  <a:srgbClr val="F7F5F0"/>
                </a:solidFill>
              </a:rPr>
              <a:t>Sufi &amp; soulful</a:t>
            </a:r>
            <a:endParaRPr lang="en-US" sz="1220" dirty="0"/>
          </a:p>
        </p:txBody>
      </p:sp>
      <p:sp>
        <p:nvSpPr>
          <p:cNvPr id="14" name="Shape 12"/>
          <p:cNvSpPr/>
          <p:nvPr/>
        </p:nvSpPr>
        <p:spPr>
          <a:xfrm>
            <a:off x="6309360" y="3054096"/>
            <a:ext cx="5212080" cy="713232"/>
          </a:xfrm>
          <a:prstGeom prst="roundRect">
            <a:avLst>
              <a:gd name="adj" fmla="val 10256"/>
            </a:avLst>
          </a:prstGeom>
          <a:solidFill>
            <a:srgbClr val="13243A"/>
          </a:solidFill>
          <a:ln w="12700">
            <a:solidFill>
              <a:srgbClr val="27364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510528" y="3255264"/>
            <a:ext cx="292608" cy="292608"/>
          </a:xfrm>
          <a:prstGeom prst="ellipse">
            <a:avLst/>
          </a:prstGeom>
          <a:solidFill>
            <a:srgbClr val="C99B47"/>
          </a:solidFill>
          <a:ln w="12700">
            <a:solidFill>
              <a:srgbClr val="C99B4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967728" y="3236976"/>
            <a:ext cx="4160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20" b="1" dirty="0">
                <a:solidFill>
                  <a:srgbClr val="F7F5F0"/>
                </a:solidFill>
              </a:rPr>
              <a:t>Acoustic versions</a:t>
            </a:r>
            <a:endParaRPr lang="en-US" sz="1220" dirty="0"/>
          </a:p>
        </p:txBody>
      </p:sp>
      <p:sp>
        <p:nvSpPr>
          <p:cNvPr id="17" name="Shape 15"/>
          <p:cNvSpPr/>
          <p:nvPr/>
        </p:nvSpPr>
        <p:spPr>
          <a:xfrm>
            <a:off x="685800" y="4078224"/>
            <a:ext cx="5212080" cy="713232"/>
          </a:xfrm>
          <a:prstGeom prst="roundRect">
            <a:avLst>
              <a:gd name="adj" fmla="val 10256"/>
            </a:avLst>
          </a:prstGeom>
          <a:solidFill>
            <a:srgbClr val="13243A"/>
          </a:solidFill>
          <a:ln w="12700">
            <a:solidFill>
              <a:srgbClr val="27364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86968" y="4279392"/>
            <a:ext cx="292608" cy="292608"/>
          </a:xfrm>
          <a:prstGeom prst="ellipse">
            <a:avLst/>
          </a:prstGeom>
          <a:solidFill>
            <a:srgbClr val="C99B47"/>
          </a:solidFill>
          <a:ln w="12700">
            <a:solidFill>
              <a:srgbClr val="C99B4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344168" y="4261104"/>
            <a:ext cx="4160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20" b="1" dirty="0">
                <a:solidFill>
                  <a:srgbClr val="F7F5F0"/>
                </a:solidFill>
              </a:rPr>
              <a:t>Contemporary favourites</a:t>
            </a:r>
            <a:endParaRPr lang="en-US" sz="1220" dirty="0"/>
          </a:p>
        </p:txBody>
      </p:sp>
      <p:sp>
        <p:nvSpPr>
          <p:cNvPr id="20" name="Shape 18"/>
          <p:cNvSpPr/>
          <p:nvPr/>
        </p:nvSpPr>
        <p:spPr>
          <a:xfrm>
            <a:off x="6309360" y="4078224"/>
            <a:ext cx="5212080" cy="713232"/>
          </a:xfrm>
          <a:prstGeom prst="roundRect">
            <a:avLst>
              <a:gd name="adj" fmla="val 10256"/>
            </a:avLst>
          </a:prstGeom>
          <a:solidFill>
            <a:srgbClr val="13243A"/>
          </a:solidFill>
          <a:ln w="12700">
            <a:solidFill>
              <a:srgbClr val="27364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510528" y="4279392"/>
            <a:ext cx="292608" cy="292608"/>
          </a:xfrm>
          <a:prstGeom prst="ellipse">
            <a:avLst/>
          </a:prstGeom>
          <a:solidFill>
            <a:srgbClr val="C99B47"/>
          </a:solidFill>
          <a:ln w="12700">
            <a:solidFill>
              <a:srgbClr val="C99B4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967728" y="4261104"/>
            <a:ext cx="4160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20" b="1" dirty="0">
                <a:solidFill>
                  <a:srgbClr val="F7F5F0"/>
                </a:solidFill>
              </a:rPr>
              <a:t>Audience sing-alongs</a:t>
            </a:r>
            <a:endParaRPr lang="en-US" sz="1220" dirty="0"/>
          </a:p>
        </p:txBody>
      </p:sp>
      <p:sp>
        <p:nvSpPr>
          <p:cNvPr id="23" name="Text 21"/>
          <p:cNvSpPr/>
          <p:nvPr/>
        </p:nvSpPr>
        <p:spPr>
          <a:xfrm>
            <a:off x="713232" y="5349240"/>
            <a:ext cx="1188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80" kern="0" dirty="0">
                <a:solidFill>
                  <a:srgbClr val="C99B47"/>
                </a:solidFill>
              </a:rPr>
              <a:t>SET FLOW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1938528" y="5257800"/>
            <a:ext cx="9052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E8ECF2"/>
                </a:solidFill>
              </a:rPr>
              <a:t>Arrival → ambience → connection → lift → peak → memorable close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2560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E7D91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inematic_ultra_detailed_scene_of_an_elegant_batch_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11F">
              <a:alpha val="74000"/>
            </a:srgbClr>
          </a:solidFill>
          <a:ln w="12700">
            <a:solidFill>
              <a:srgbClr val="07111F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6629400" y="0"/>
            <a:ext cx="5559552" cy="6858000"/>
          </a:xfrm>
          <a:prstGeom prst="rect">
            <a:avLst/>
          </a:prstGeom>
          <a:solidFill>
            <a:srgbClr val="07111F">
              <a:alpha val="90000"/>
            </a:srgbClr>
          </a:solidFill>
          <a:ln w="12700">
            <a:solidFill>
              <a:srgbClr val="07111F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114032" y="822960"/>
            <a:ext cx="4480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7F5F0"/>
                </a:solidFill>
              </a:rPr>
              <a:t>CORPORATE &amp;</a:t>
            </a:r>
            <a:endParaRPr lang="en-US" sz="2800" dirty="0"/>
          </a:p>
          <a:p>
            <a:pPr indent="0" marL="0">
              <a:buNone/>
            </a:pPr>
            <a:r>
              <a:rPr lang="en-US" sz="2800" b="1" dirty="0">
                <a:solidFill>
                  <a:srgbClr val="F7F5F0"/>
                </a:solidFill>
              </a:rPr>
              <a:t>LUXURY EVENTS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7132320" y="2240280"/>
            <a:ext cx="4343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i="1" dirty="0">
                <a:solidFill>
                  <a:srgbClr val="E8C98D"/>
                </a:solidFill>
              </a:rPr>
              <a:t>A polished musical layer for the room — without fighting the room.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7178040" y="3337560"/>
            <a:ext cx="3977640" cy="1828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r>
              <a:rPr lang="en-US" sz="1240" dirty="0">
                <a:solidFill>
                  <a:srgbClr val="E8ECF2"/>
                </a:solidFill>
              </a:rPr>
              <a:t>Awards &amp; annual events</a:t>
            </a:r>
            <a:endParaRPr lang="en-US" sz="1240" dirty="0"/>
          </a:p>
          <a:p>
            <a:r>
              <a:rPr lang="en-US" sz="1240" dirty="0">
                <a:solidFill>
                  <a:srgbClr val="E8ECF2"/>
                </a:solidFill>
              </a:rPr>
              <a:t>Leadership dinners &amp; galas</a:t>
            </a:r>
            <a:endParaRPr lang="en-US" sz="1240" dirty="0"/>
          </a:p>
          <a:p>
            <a:r>
              <a:rPr lang="en-US" sz="1240" dirty="0">
                <a:solidFill>
                  <a:srgbClr val="E8ECF2"/>
                </a:solidFill>
              </a:rPr>
              <a:t>Brand launches</a:t>
            </a:r>
            <a:endParaRPr lang="en-US" sz="1240" dirty="0"/>
          </a:p>
          <a:p>
            <a:r>
              <a:rPr lang="en-US" sz="1240" dirty="0">
                <a:solidFill>
                  <a:srgbClr val="E8ECF2"/>
                </a:solidFill>
              </a:rPr>
              <a:t>Hotels &amp; resorts</a:t>
            </a:r>
            <a:endParaRPr lang="en-US" sz="1240" dirty="0"/>
          </a:p>
          <a:p>
            <a:r>
              <a:rPr lang="en-US" sz="1240" dirty="0">
                <a:solidFill>
                  <a:srgbClr val="E8ECF2"/>
                </a:solidFill>
              </a:rPr>
              <a:t>Guest experiences</a:t>
            </a:r>
            <a:endParaRPr lang="en-US" sz="1240" dirty="0"/>
          </a:p>
        </p:txBody>
      </p:sp>
      <p:sp>
        <p:nvSpPr>
          <p:cNvPr id="8" name="Text 5"/>
          <p:cNvSpPr/>
          <p:nvPr/>
        </p:nvSpPr>
        <p:spPr>
          <a:xfrm>
            <a:off x="7150608" y="5806440"/>
            <a:ext cx="4297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70" b="1" dirty="0">
                <a:solidFill>
                  <a:srgbClr val="A7B2C3"/>
                </a:solidFill>
              </a:rPr>
              <a:t>Professional communication • Scalable formats • Production-aware planning</a:t>
            </a:r>
            <a:endParaRPr lang="en-US" sz="9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40" kern="0" dirty="0">
                <a:solidFill>
                  <a:srgbClr val="C99B47"/>
                </a:solidFill>
              </a:rPr>
              <a:t>BUILT FOR PLANNERS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94360" y="749808"/>
            <a:ext cx="10881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7F5F0"/>
                </a:solidFill>
              </a:rPr>
              <a:t>Easy to brief. Easy to scale. Easy to place.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94360" y="1344168"/>
            <a:ext cx="10515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A7B2C3"/>
                </a:solidFill>
              </a:rPr>
              <a:t>A live act should simplify the event plan, not complicate it.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658368" y="2011680"/>
            <a:ext cx="6583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99B47"/>
                </a:solidFill>
              </a:rPr>
              <a:t>01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527048" y="201168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80" kern="0" dirty="0">
                <a:solidFill>
                  <a:srgbClr val="F7F5F0"/>
                </a:solidFill>
              </a:rPr>
              <a:t>CLEAR COMMUNICATION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527048" y="2450592"/>
            <a:ext cx="4480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70" dirty="0">
                <a:solidFill>
                  <a:srgbClr val="A7B2C3"/>
                </a:solidFill>
              </a:rPr>
              <a:t>Concise coordination before the event, with the key requirements surfaced early.</a:t>
            </a:r>
            <a:endParaRPr lang="en-US" sz="1070" dirty="0"/>
          </a:p>
        </p:txBody>
      </p:sp>
      <p:sp>
        <p:nvSpPr>
          <p:cNvPr id="8" name="Shape 6"/>
          <p:cNvSpPr/>
          <p:nvPr/>
        </p:nvSpPr>
        <p:spPr>
          <a:xfrm>
            <a:off x="1527048" y="3383280"/>
            <a:ext cx="4315968" cy="0"/>
          </a:xfrm>
          <a:prstGeom prst="line">
            <a:avLst/>
          </a:prstGeom>
          <a:noFill/>
          <a:ln w="12700">
            <a:solidFill>
              <a:srgbClr val="2736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09360" y="2011680"/>
            <a:ext cx="6583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99B47"/>
                </a:solidFill>
              </a:rPr>
              <a:t>02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7178040" y="201168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80" kern="0" dirty="0">
                <a:solidFill>
                  <a:srgbClr val="F7F5F0"/>
                </a:solidFill>
              </a:rPr>
              <a:t>SCALABLE LINE-UPS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178040" y="2450592"/>
            <a:ext cx="4480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70" dirty="0">
                <a:solidFill>
                  <a:srgbClr val="A7B2C3"/>
                </a:solidFill>
              </a:rPr>
              <a:t>Solo through full-band options to match room size, budget and energy.</a:t>
            </a:r>
            <a:endParaRPr lang="en-US" sz="1070" dirty="0"/>
          </a:p>
        </p:txBody>
      </p:sp>
      <p:sp>
        <p:nvSpPr>
          <p:cNvPr id="12" name="Shape 10"/>
          <p:cNvSpPr/>
          <p:nvPr/>
        </p:nvSpPr>
        <p:spPr>
          <a:xfrm>
            <a:off x="7178040" y="3383280"/>
            <a:ext cx="4315968" cy="0"/>
          </a:xfrm>
          <a:prstGeom prst="line">
            <a:avLst/>
          </a:prstGeom>
          <a:noFill/>
          <a:ln w="12700">
            <a:solidFill>
              <a:srgbClr val="27364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3840480"/>
            <a:ext cx="6583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99B47"/>
                </a:solidFill>
              </a:rPr>
              <a:t>03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527048" y="384048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80" kern="0" dirty="0">
                <a:solidFill>
                  <a:srgbClr val="F7F5F0"/>
                </a:solidFill>
              </a:rPr>
              <a:t>TECH-READY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527048" y="4279392"/>
            <a:ext cx="4480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70" dirty="0">
                <a:solidFill>
                  <a:srgbClr val="A7B2C3"/>
                </a:solidFill>
              </a:rPr>
              <a:t>A defined technical rider helps venues and production teams prepare efficiently.</a:t>
            </a:r>
            <a:endParaRPr lang="en-US" sz="1070" dirty="0"/>
          </a:p>
        </p:txBody>
      </p:sp>
      <p:sp>
        <p:nvSpPr>
          <p:cNvPr id="16" name="Shape 14"/>
          <p:cNvSpPr/>
          <p:nvPr/>
        </p:nvSpPr>
        <p:spPr>
          <a:xfrm>
            <a:off x="1527048" y="5212080"/>
            <a:ext cx="4315968" cy="0"/>
          </a:xfrm>
          <a:prstGeom prst="line">
            <a:avLst/>
          </a:prstGeom>
          <a:noFill/>
          <a:ln w="12700">
            <a:solidFill>
              <a:srgbClr val="27364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09360" y="3840480"/>
            <a:ext cx="6583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99B47"/>
                </a:solidFill>
              </a:rPr>
              <a:t>04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7178040" y="384048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80" kern="0" dirty="0">
                <a:solidFill>
                  <a:srgbClr val="F7F5F0"/>
                </a:solidFill>
              </a:rPr>
              <a:t>VENUE-AWARE FLOW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178040" y="4279392"/>
            <a:ext cx="4480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70" dirty="0">
                <a:solidFill>
                  <a:srgbClr val="A7B2C3"/>
                </a:solidFill>
              </a:rPr>
              <a:t>Sets can be shaped around guest arrival, dinner, key moments and peak energy.</a:t>
            </a:r>
            <a:endParaRPr lang="en-US" sz="1070" dirty="0"/>
          </a:p>
        </p:txBody>
      </p:sp>
      <p:sp>
        <p:nvSpPr>
          <p:cNvPr id="20" name="Shape 18"/>
          <p:cNvSpPr/>
          <p:nvPr/>
        </p:nvSpPr>
        <p:spPr>
          <a:xfrm>
            <a:off x="7178040" y="5212080"/>
            <a:ext cx="4315968" cy="0"/>
          </a:xfrm>
          <a:prstGeom prst="line">
            <a:avLst/>
          </a:prstGeom>
          <a:noFill/>
          <a:ln w="12700">
            <a:solidFill>
              <a:srgbClr val="27364A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2560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E7D91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inematic_luxurious_high_end_conceptual_scene_batch_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11F">
              <a:alpha val="76000"/>
            </a:srgbClr>
          </a:solidFill>
          <a:ln w="12700">
            <a:solidFill>
              <a:srgbClr val="07111F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5486400" cy="6858000"/>
          </a:xfrm>
          <a:prstGeom prst="rect">
            <a:avLst/>
          </a:prstGeom>
          <a:solidFill>
            <a:srgbClr val="07111F">
              <a:alpha val="91000"/>
            </a:srgbClr>
          </a:solidFill>
          <a:ln w="12700">
            <a:solidFill>
              <a:srgbClr val="07111F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13232" y="822960"/>
            <a:ext cx="452628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7F5F0"/>
                </a:solidFill>
              </a:rPr>
              <a:t>INDIA TO</a:t>
            </a:r>
            <a:endParaRPr lang="en-US" sz="2800" dirty="0"/>
          </a:p>
          <a:p>
            <a:pPr indent="0" marL="0">
              <a:buNone/>
            </a:pPr>
            <a:r>
              <a:rPr lang="en-US" sz="2800" b="1" dirty="0">
                <a:solidFill>
                  <a:srgbClr val="F7F5F0"/>
                </a:solidFill>
              </a:rPr>
              <a:t>INTERNATIONAL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731520" y="2304288"/>
            <a:ext cx="4251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E8ECF2"/>
                </a:solidFill>
              </a:rPr>
              <a:t>Available for destination weddings, private celebrations, hospitality events and corporate experiences beyond Jaipur.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731520" y="3794760"/>
            <a:ext cx="4023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i="1" dirty="0">
                <a:solidFill>
                  <a:srgbClr val="E8C98D"/>
                </a:solidFill>
              </a:rPr>
              <a:t>Flexible formats help make travel and production planning practical for different event scales.</a:t>
            </a:r>
            <a:endParaRPr lang="en-US" sz="1270" dirty="0"/>
          </a:p>
        </p:txBody>
      </p:sp>
      <p:sp>
        <p:nvSpPr>
          <p:cNvPr id="8" name="Text 5"/>
          <p:cNvSpPr/>
          <p:nvPr/>
        </p:nvSpPr>
        <p:spPr>
          <a:xfrm>
            <a:off x="731520" y="5577840"/>
            <a:ext cx="4389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130" kern="0" dirty="0">
                <a:solidFill>
                  <a:srgbClr val="F7F5F0"/>
                </a:solidFill>
              </a:rPr>
              <a:t>BASED IN JAIPUR • AVAILABLE WORLDWIDE</a:t>
            </a:r>
            <a:endParaRPr lang="en-US" sz="9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40" kern="0" dirty="0">
                <a:solidFill>
                  <a:srgbClr val="C99B47"/>
                </a:solidFill>
              </a:rPr>
              <a:t>BOOKING JOURNEY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94360" y="749808"/>
            <a:ext cx="10881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7F5F0"/>
                </a:solidFill>
              </a:rPr>
              <a:t>A simple path from enquiry to stage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94360" y="1344168"/>
            <a:ext cx="10515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A7B2C3"/>
                </a:solidFill>
              </a:rPr>
              <a:t>Designed to keep planning clean for clients, planners and production teams.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1234440" y="2148840"/>
            <a:ext cx="603504" cy="603504"/>
          </a:xfrm>
          <a:prstGeom prst="ellipse">
            <a:avLst/>
          </a:prstGeom>
          <a:solidFill>
            <a:srgbClr val="13243A"/>
          </a:solidFill>
          <a:ln w="15240">
            <a:solidFill>
              <a:srgbClr val="C99B4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234440" y="2313432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E8C98D"/>
                </a:solidFill>
              </a:rPr>
              <a:t>01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1847088" y="2450592"/>
            <a:ext cx="1444752" cy="0"/>
          </a:xfrm>
          <a:prstGeom prst="line">
            <a:avLst/>
          </a:prstGeom>
          <a:noFill/>
          <a:ln w="25400">
            <a:solidFill>
              <a:srgbClr val="2736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85800" y="303580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7F5F0"/>
                </a:solidFill>
              </a:rPr>
              <a:t>ENQUIRY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48640" y="3529584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80" dirty="0">
                <a:solidFill>
                  <a:srgbClr val="A7B2C3"/>
                </a:solidFill>
              </a:rPr>
              <a:t>Event date, city, venue &amp; format</a:t>
            </a:r>
            <a:endParaRPr lang="en-US" sz="980" dirty="0"/>
          </a:p>
        </p:txBody>
      </p:sp>
      <p:sp>
        <p:nvSpPr>
          <p:cNvPr id="10" name="Shape 8"/>
          <p:cNvSpPr/>
          <p:nvPr/>
        </p:nvSpPr>
        <p:spPr>
          <a:xfrm>
            <a:off x="3566160" y="2148840"/>
            <a:ext cx="603504" cy="603504"/>
          </a:xfrm>
          <a:prstGeom prst="ellipse">
            <a:avLst/>
          </a:prstGeom>
          <a:solidFill>
            <a:srgbClr val="13243A"/>
          </a:solidFill>
          <a:ln w="15240">
            <a:solidFill>
              <a:srgbClr val="C99B4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66160" y="2313432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E8C98D"/>
                </a:solidFill>
              </a:rPr>
              <a:t>02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4178808" y="2450592"/>
            <a:ext cx="1444752" cy="0"/>
          </a:xfrm>
          <a:prstGeom prst="line">
            <a:avLst/>
          </a:prstGeom>
          <a:noFill/>
          <a:ln w="25400">
            <a:solidFill>
              <a:srgbClr val="27364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017520" y="303580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7F5F0"/>
                </a:solidFill>
              </a:rPr>
              <a:t>FIT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2880360" y="3529584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80" dirty="0">
                <a:solidFill>
                  <a:srgbClr val="A7B2C3"/>
                </a:solidFill>
              </a:rPr>
              <a:t>Choose the right line-up and mood</a:t>
            </a:r>
            <a:endParaRPr lang="en-US" sz="980" dirty="0"/>
          </a:p>
        </p:txBody>
      </p:sp>
      <p:sp>
        <p:nvSpPr>
          <p:cNvPr id="15" name="Shape 13"/>
          <p:cNvSpPr/>
          <p:nvPr/>
        </p:nvSpPr>
        <p:spPr>
          <a:xfrm>
            <a:off x="5897880" y="2148840"/>
            <a:ext cx="603504" cy="603504"/>
          </a:xfrm>
          <a:prstGeom prst="ellipse">
            <a:avLst/>
          </a:prstGeom>
          <a:solidFill>
            <a:srgbClr val="13243A"/>
          </a:solidFill>
          <a:ln w="15240">
            <a:solidFill>
              <a:srgbClr val="C99B4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897880" y="2313432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E8C98D"/>
                </a:solidFill>
              </a:rPr>
              <a:t>03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6510528" y="2450592"/>
            <a:ext cx="1444752" cy="0"/>
          </a:xfrm>
          <a:prstGeom prst="line">
            <a:avLst/>
          </a:prstGeom>
          <a:noFill/>
          <a:ln w="25400">
            <a:solidFill>
              <a:srgbClr val="27364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349240" y="303580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7F5F0"/>
                </a:solidFill>
              </a:rPr>
              <a:t>CONFIRM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212080" y="3529584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80" dirty="0">
                <a:solidFill>
                  <a:srgbClr val="A7B2C3"/>
                </a:solidFill>
              </a:rPr>
              <a:t>Commercials, logistics &amp; booking</a:t>
            </a:r>
            <a:endParaRPr lang="en-US" sz="980" dirty="0"/>
          </a:p>
        </p:txBody>
      </p:sp>
      <p:sp>
        <p:nvSpPr>
          <p:cNvPr id="20" name="Shape 18"/>
          <p:cNvSpPr/>
          <p:nvPr/>
        </p:nvSpPr>
        <p:spPr>
          <a:xfrm>
            <a:off x="8229600" y="2148840"/>
            <a:ext cx="603504" cy="603504"/>
          </a:xfrm>
          <a:prstGeom prst="ellipse">
            <a:avLst/>
          </a:prstGeom>
          <a:solidFill>
            <a:srgbClr val="13243A"/>
          </a:solidFill>
          <a:ln w="15240">
            <a:solidFill>
              <a:srgbClr val="C99B4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0" y="2313432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E8C98D"/>
                </a:solidFill>
              </a:rPr>
              <a:t>04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8842248" y="2450592"/>
            <a:ext cx="1444752" cy="0"/>
          </a:xfrm>
          <a:prstGeom prst="line">
            <a:avLst/>
          </a:prstGeom>
          <a:noFill/>
          <a:ln w="25400">
            <a:solidFill>
              <a:srgbClr val="27364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680960" y="303580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7F5F0"/>
                </a:solidFill>
              </a:rPr>
              <a:t>PLAN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7543800" y="3529584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80" dirty="0">
                <a:solidFill>
                  <a:srgbClr val="A7B2C3"/>
                </a:solidFill>
              </a:rPr>
              <a:t>Tech, timing &amp; set flow</a:t>
            </a:r>
            <a:endParaRPr lang="en-US" sz="980" dirty="0"/>
          </a:p>
        </p:txBody>
      </p:sp>
      <p:sp>
        <p:nvSpPr>
          <p:cNvPr id="25" name="Shape 23"/>
          <p:cNvSpPr/>
          <p:nvPr/>
        </p:nvSpPr>
        <p:spPr>
          <a:xfrm>
            <a:off x="10561320" y="2148840"/>
            <a:ext cx="603504" cy="603504"/>
          </a:xfrm>
          <a:prstGeom prst="ellipse">
            <a:avLst/>
          </a:prstGeom>
          <a:solidFill>
            <a:srgbClr val="C99B47"/>
          </a:solidFill>
          <a:ln w="15240">
            <a:solidFill>
              <a:srgbClr val="C99B47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561320" y="2313432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7111F"/>
                </a:solidFill>
              </a:rPr>
              <a:t>05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0012680" y="303580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7F5F0"/>
                </a:solidFill>
              </a:rPr>
              <a:t>PERFORM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9875520" y="3529584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80" dirty="0">
                <a:solidFill>
                  <a:srgbClr val="A7B2C3"/>
                </a:solidFill>
              </a:rPr>
              <a:t>Show-ready execution on event day</a:t>
            </a:r>
            <a:endParaRPr lang="en-US" sz="980" dirty="0"/>
          </a:p>
        </p:txBody>
      </p:sp>
      <p:sp>
        <p:nvSpPr>
          <p:cNvPr id="29" name="Shape 27"/>
          <p:cNvSpPr/>
          <p:nvPr/>
        </p:nvSpPr>
        <p:spPr>
          <a:xfrm>
            <a:off x="1828800" y="4892040"/>
            <a:ext cx="8503920" cy="822960"/>
          </a:xfrm>
          <a:prstGeom prst="roundRect">
            <a:avLst>
              <a:gd name="adj" fmla="val 8889"/>
            </a:avLst>
          </a:prstGeom>
          <a:solidFill>
            <a:srgbClr val="13243A"/>
          </a:solidFill>
          <a:ln w="12700">
            <a:solidFill>
              <a:srgbClr val="27364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2103120" y="5148072"/>
            <a:ext cx="7955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70" dirty="0">
                <a:solidFill>
                  <a:srgbClr val="E8ECF2"/>
                </a:solidFill>
              </a:rPr>
              <a:t>For a faster quote, share: event date • city/venue • event type • preferred line-up • approximate performance duration</a:t>
            </a:r>
            <a:endParaRPr lang="en-US" sz="107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2560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E7D91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40" kern="0" dirty="0">
                <a:solidFill>
                  <a:srgbClr val="C99B47"/>
                </a:solidFill>
              </a:rPr>
              <a:t>EXPLORE THE ARTIST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94360" y="749808"/>
            <a:ext cx="10881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7F5F0"/>
                </a:solidFill>
              </a:rPr>
              <a:t>See the sound before you book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94360" y="1344168"/>
            <a:ext cx="10515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A7B2C3"/>
                </a:solidFill>
              </a:rPr>
              <a:t>Performance clips, live moments and booking information — all in one place.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713232" y="2148840"/>
            <a:ext cx="3383280" cy="2423160"/>
          </a:xfrm>
          <a:prstGeom prst="roundRect">
            <a:avLst>
              <a:gd name="adj" fmla="val 3019"/>
            </a:avLst>
          </a:prstGeom>
          <a:solidFill>
            <a:srgbClr val="13243A"/>
          </a:solidFill>
          <a:ln w="15240">
            <a:solidFill>
              <a:srgbClr val="C99B4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9264" y="2487168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80" kern="0" dirty="0">
                <a:solidFill>
                  <a:srgbClr val="C99B47"/>
                </a:solidFill>
              </a:rPr>
              <a:t>WEBSITE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969264" y="297180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7F5F0"/>
                </a:solidFill>
              </a:rPr>
              <a:t>harshitsharmamusic.com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969264" y="3822192"/>
            <a:ext cx="27249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A7B2C3"/>
                </a:solidFill>
              </a:rPr>
              <a:t>Artist profile • event pages • booking information</a:t>
            </a:r>
            <a:endParaRPr lang="en-US" sz="1020" dirty="0"/>
          </a:p>
        </p:txBody>
      </p:sp>
      <p:sp>
        <p:nvSpPr>
          <p:cNvPr id="9" name="Shape 7"/>
          <p:cNvSpPr/>
          <p:nvPr/>
        </p:nvSpPr>
        <p:spPr>
          <a:xfrm>
            <a:off x="4535424" y="2148840"/>
            <a:ext cx="3383280" cy="2423160"/>
          </a:xfrm>
          <a:prstGeom prst="roundRect">
            <a:avLst>
              <a:gd name="adj" fmla="val 3019"/>
            </a:avLst>
          </a:prstGeom>
          <a:solidFill>
            <a:srgbClr val="13243A"/>
          </a:solidFill>
          <a:ln w="15240">
            <a:solidFill>
              <a:srgbClr val="27364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91456" y="2487168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80" kern="0" dirty="0">
                <a:solidFill>
                  <a:srgbClr val="C99B47"/>
                </a:solidFill>
              </a:rPr>
              <a:t>INSTAGRAM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4791456" y="297180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7F5F0"/>
                </a:solidFill>
              </a:rPr>
              <a:t>@harshitsharmamusic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791456" y="3822192"/>
            <a:ext cx="27249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A7B2C3"/>
                </a:solidFill>
              </a:rPr>
              <a:t>Live reels • stage moments • current performances</a:t>
            </a:r>
            <a:endParaRPr lang="en-US" sz="1020" dirty="0"/>
          </a:p>
        </p:txBody>
      </p:sp>
      <p:sp>
        <p:nvSpPr>
          <p:cNvPr id="13" name="Shape 11"/>
          <p:cNvSpPr/>
          <p:nvPr/>
        </p:nvSpPr>
        <p:spPr>
          <a:xfrm>
            <a:off x="8357616" y="2148840"/>
            <a:ext cx="3383280" cy="2423160"/>
          </a:xfrm>
          <a:prstGeom prst="roundRect">
            <a:avLst>
              <a:gd name="adj" fmla="val 3019"/>
            </a:avLst>
          </a:prstGeom>
          <a:solidFill>
            <a:srgbClr val="13243A"/>
          </a:solidFill>
          <a:ln w="15240">
            <a:solidFill>
              <a:srgbClr val="27364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613648" y="2487168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80" kern="0" dirty="0">
                <a:solidFill>
                  <a:srgbClr val="C99B47"/>
                </a:solidFill>
              </a:rPr>
              <a:t>BOOKING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8613648" y="297180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7F5F0"/>
                </a:solidFill>
              </a:rPr>
              <a:t>Direct enquiry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8613648" y="3822192"/>
            <a:ext cx="27249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A7B2C3"/>
                </a:solidFill>
              </a:rPr>
              <a:t>Share your date, venue and preferred format</a:t>
            </a:r>
            <a:endParaRPr lang="en-US" sz="1020" dirty="0"/>
          </a:p>
        </p:txBody>
      </p:sp>
      <p:sp>
        <p:nvSpPr>
          <p:cNvPr id="17" name="Text 15"/>
          <p:cNvSpPr/>
          <p:nvPr/>
        </p:nvSpPr>
        <p:spPr>
          <a:xfrm>
            <a:off x="749808" y="5349240"/>
            <a:ext cx="10515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E8C98D"/>
                </a:solidFill>
              </a:rPr>
              <a:t>One link to start: harshitsharmamusic.com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25603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E7D91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inematic_interior_stage_scene_a_luxurious_batch_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11F">
              <a:alpha val="52000"/>
            </a:srgbClr>
          </a:solidFill>
          <a:ln w="12700">
            <a:solidFill>
              <a:srgbClr val="07111F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11F">
              <a:alpha val="80000"/>
            </a:srgbClr>
          </a:solidFill>
          <a:ln w="12700">
            <a:solidFill>
              <a:srgbClr val="07111F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143000" y="1280160"/>
            <a:ext cx="98755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7F5F0"/>
                </a:solidFill>
              </a:rPr>
              <a:t>LET’S CREATE</a:t>
            </a:r>
            <a:endParaRPr lang="en-US" sz="3200" dirty="0"/>
          </a:p>
          <a:p>
            <a:pPr algn="ctr" indent="0" marL="0">
              <a:buNone/>
            </a:pPr>
            <a:r>
              <a:rPr lang="en-US" sz="3200" b="1" dirty="0">
                <a:solidFill>
                  <a:srgbClr val="F7F5F0"/>
                </a:solidFill>
              </a:rPr>
              <a:t>THE RIGHT LIVE MOMENT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1417320" y="2971800"/>
            <a:ext cx="9326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E8C98D"/>
                </a:solidFill>
              </a:rPr>
              <a:t>Weddings • Corporate Events • Private Celebrations • Hotels &amp; Resorts • Destination Events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4892040" y="3794760"/>
            <a:ext cx="2423160" cy="0"/>
          </a:xfrm>
          <a:prstGeom prst="line">
            <a:avLst/>
          </a:prstGeom>
          <a:noFill/>
          <a:ln w="25400">
            <a:solidFill>
              <a:srgbClr val="C99B4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017520" y="4160520"/>
            <a:ext cx="6172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7F5F0"/>
                </a:solidFill>
              </a:rPr>
              <a:t>HARSHIT SHARMA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3017520" y="4645152"/>
            <a:ext cx="6172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A7B2C3"/>
                </a:solidFill>
              </a:rPr>
              <a:t>Live Singer &amp; Performer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2148840" y="5394960"/>
            <a:ext cx="7909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8C98D"/>
                </a:solidFill>
              </a:rPr>
              <a:t>harshitsharmamusic.com  •  @harshitsharmamusic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2926080" y="5925312"/>
            <a:ext cx="6309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spc="180" kern="0" dirty="0">
                <a:solidFill>
                  <a:srgbClr val="F7F5F0"/>
                </a:solidFill>
              </a:rPr>
              <a:t>JAIPUR • INDIA • INTERNATIONAL</a:t>
            </a:r>
            <a:endParaRPr lang="en-US" sz="8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Harshit Sharma Music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Harshit Sharma — Live Singer &amp; Performer</dc:title>
  <dc:subject>Professional artist profile and live performance deck</dc:subject>
  <dc:creator>Harshit Sharma Music</dc:creator>
  <cp:lastModifiedBy>Harshit Sharma Music</cp:lastModifiedBy>
  <cp:revision>1</cp:revision>
  <dcterms:created xsi:type="dcterms:W3CDTF">2026-09-25T09:00:10Z</dcterms:created>
  <dcterms:modified xsi:type="dcterms:W3CDTF">2026-09-25T09:00:10Z</dcterms:modified>
</cp:coreProperties>
</file>